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24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35.jpeg"/><Relationship Id="rId9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6.pn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6.pn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6.png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2.png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6.pn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14.jpeg"/><Relationship Id="rId4" Type="http://schemas.openxmlformats.org/officeDocument/2006/relationships/image" Target="../media/image21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90770" y="3314065"/>
            <a:ext cx="965200" cy="9690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3390" y="977900"/>
            <a:ext cx="11522075" cy="260794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on the Factory Floor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" y="3769995"/>
            <a:ext cx="9658350" cy="5715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5"/>
          <a:srcRect l="62" r="62"/>
          <a:stretch/>
        </p:blipFill>
        <p:spPr>
          <a:xfrm>
            <a:off x="3811905" y="4624705"/>
            <a:ext cx="2044065" cy="5137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811905" y="4712970"/>
            <a:ext cx="204406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5"/>
          <a:srcRect l="62" r="62"/>
          <a:stretch/>
        </p:blipFill>
        <p:spPr>
          <a:xfrm>
            <a:off x="6057900" y="4624705"/>
            <a:ext cx="2044065" cy="51371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57900" y="4712970"/>
            <a:ext cx="2044065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" y="5935980"/>
            <a:ext cx="9658350" cy="5715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07-d2r9g4pe3tpg8rchv4q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040" y="4927600"/>
            <a:ext cx="1383665" cy="1008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Control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67480" y="2141220"/>
            <a:ext cx="4391025" cy="35147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3210" y="2091690"/>
            <a:ext cx="4391025" cy="35147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885317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Systems Spot Micro Defects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36-d2r9gc1e3tpg8rchv5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0" y="1728470"/>
            <a:ext cx="3496310" cy="431482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990" y="1128395"/>
            <a:ext cx="4046220" cy="762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qg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530" y="6471285"/>
            <a:ext cx="12241530" cy="37782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096417" y="2470247"/>
            <a:ext cx="2172166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High-Precision Detection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1015973" y="3217432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vision systems detect micro-defects in milliseconds, ensuring every product meets high-quality standards without slowing down the production line.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761159" y="2470247"/>
            <a:ext cx="2172166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Improvements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680715" y="32174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Defect data is logged and analyzed to identify patterns, providing actionable insights for process improvements and reducing scrap rates.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44650" y="537845"/>
            <a:ext cx="4555490" cy="6759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789305"/>
            <a:ext cx="1024255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Tunes Process Parameters Live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26-d2r9g9he3tpg8rchv52g.jpg"/>
          <p:cNvPicPr>
            <a:picLocks noChangeAspect="1"/>
          </p:cNvPicPr>
          <p:nvPr/>
        </p:nvPicPr>
        <p:blipFill>
          <a:blip r:embed="rId5"/>
          <a:srcRect t="7084" b="7084"/>
          <a:stretch/>
        </p:blipFill>
        <p:spPr>
          <a:xfrm>
            <a:off x="7803710" y="4216954"/>
            <a:ext cx="3616245" cy="20692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5400000" flipV="1">
            <a:off x="2130425" y="3844290"/>
            <a:ext cx="3693160" cy="1143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7646670" y="0"/>
            <a:ext cx="4545330" cy="61976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019175" y="2112645"/>
            <a:ext cx="262382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Adjustments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935707" y="2870633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adjusts process parameters in real time to maintain quality standards, compensating for variations in materials or environmental conditions.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4281170" y="2112645"/>
            <a:ext cx="262382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Quality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4197260" y="2870633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maintaining optimal process parameters, AI ensures consistent product quality, reducing the need for manual inspections and rework.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7804769" y="1744229"/>
            <a:ext cx="3583956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Efficiency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721150" y="2106007"/>
            <a:ext cx="377552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adjustments minimize over-engineering and material waste, leading to cost savings while maintaining high-quality output.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Production Planning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8086090" y="1948180"/>
            <a:ext cx="3381375" cy="42773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4594860" y="1948180"/>
            <a:ext cx="3381375" cy="4277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Optimizes Sequence &amp; Throughput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37-d2r9gc9e3tpg8rchv5cg.png"/>
          <p:cNvPicPr>
            <a:picLocks noChangeAspect="1"/>
          </p:cNvPicPr>
          <p:nvPr/>
        </p:nvPicPr>
        <p:blipFill>
          <a:blip r:embed="rId5"/>
          <a:srcRect b="52438"/>
          <a:stretch/>
        </p:blipFill>
        <p:spPr>
          <a:xfrm>
            <a:off x="785067" y="1948542"/>
            <a:ext cx="3616245" cy="2069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51-d2r9gfpe3tpg8rchv5n0.jpg"/>
          <p:cNvPicPr>
            <a:picLocks noChangeAspect="1"/>
          </p:cNvPicPr>
          <p:nvPr/>
        </p:nvPicPr>
        <p:blipFill>
          <a:blip r:embed="rId6"/>
          <a:srcRect t="33968" b="33968"/>
          <a:stretch/>
        </p:blipFill>
        <p:spPr>
          <a:xfrm>
            <a:off x="785067" y="4155993"/>
            <a:ext cx="3616245" cy="206927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7646670" y="0"/>
            <a:ext cx="4545330" cy="61976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4901565" y="2538730"/>
            <a:ext cx="25336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Job Sequencing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4787057" y="32174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sequences production jobs to minimize changeover times and balance workload across stations, maximizing overall equipment effectiveness (OEE).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8436610" y="2470150"/>
            <a:ext cx="253365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Material Management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8356426" y="3217432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material availability by integrating with inventory systems, flagging potential shortages and adjusting production schedules accordingly.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3"/>
          <a:srcRect t="30065" b="30065"/>
          <a:stretch/>
        </p:blipFill>
        <p:spPr>
          <a:xfrm>
            <a:off x="0" y="5466080"/>
            <a:ext cx="12192000" cy="14058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43850" y="2576195"/>
            <a:ext cx="4544695" cy="25781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95570" y="2601595"/>
            <a:ext cx="4544695" cy="25781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85390" y="2639695"/>
            <a:ext cx="4544695" cy="25781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21615" y="2639695"/>
            <a:ext cx="4544695" cy="25781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90" y="789305"/>
            <a:ext cx="1049147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Schedules Adapt to Surges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929700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Replanning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849925" y="2632660"/>
            <a:ext cx="2278892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replans production schedules within minutes to accommodate rush orders or machine failures, minimizing downtime and maintaining production flow.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3634992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Overtime Management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3555217" y="2632660"/>
            <a:ext cx="2278892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proposes optimal overtime slots to meet increased demand without overburdening the workforce, ensuring sustainable operations.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6340284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Outsourcing Decisions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6260509" y="2632660"/>
            <a:ext cx="2278892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evaluates outsourcing options based on cost, lead time, and capacity, providing data-driven recommendations to manage surges effectively.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9045577" y="205698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Logistics Updates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8965802" y="2632660"/>
            <a:ext cx="2278892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updates downstream logistics in real time, ensuring that shipping and delivery schedules align with production changes.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Supply Chain AI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7-d2r9gc9e3tpg8rchv5b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60"/>
            <a:ext cx="12192000" cy="682388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660" y="1717040"/>
            <a:ext cx="2234565" cy="17887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060" y="1717040"/>
            <a:ext cx="2234565" cy="17887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" y="1717040"/>
            <a:ext cx="2234565" cy="178879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8023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Demand Forecast Cuts Inventory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5400000">
            <a:off x="2129790" y="4097020"/>
            <a:ext cx="4292600" cy="8445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5400000">
            <a:off x="5803265" y="4016375"/>
            <a:ext cx="4292600" cy="84455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2200974" y="191275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2"/>
          <p:cNvSpPr/>
          <p:nvPr/>
        </p:nvSpPr>
        <p:spPr>
          <a:xfrm>
            <a:off x="2200974" y="191275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621374" y="2551519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Accurate Forecasting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817880" y="3641725"/>
            <a:ext cx="331025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blends sales data, weather forecasts, and promotional calendars to predict SKU-level demand with high accuracy, reducing forecast errors.</a:t>
            </a:r>
            <a:endParaRPr lang="en-US" sz="1600" dirty="0"/>
          </a:p>
        </p:txBody>
      </p:sp>
      <p:sp>
        <p:nvSpPr>
          <p:cNvPr id="14" name="Shape 5"/>
          <p:cNvSpPr/>
          <p:nvPr/>
        </p:nvSpPr>
        <p:spPr>
          <a:xfrm>
            <a:off x="5770944" y="1912754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6"/>
          <p:cNvSpPr/>
          <p:nvPr/>
        </p:nvSpPr>
        <p:spPr>
          <a:xfrm>
            <a:off x="5770944" y="1912754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5191344" y="2551519"/>
            <a:ext cx="1747413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Lean Inventory Management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4421505" y="3641725"/>
            <a:ext cx="331025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accurately forecasting demand, AI enables lean safety-stock levels, freeing up working capital and reducing inventory holding costs.</a:t>
            </a:r>
            <a:endParaRPr lang="en-US" sz="1600" dirty="0"/>
          </a:p>
        </p:txBody>
      </p:sp>
      <p:sp>
        <p:nvSpPr>
          <p:cNvPr id="18" name="Shape 9"/>
          <p:cNvSpPr/>
          <p:nvPr/>
        </p:nvSpPr>
        <p:spPr>
          <a:xfrm>
            <a:off x="9413939" y="1912754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0"/>
          <p:cNvSpPr/>
          <p:nvPr/>
        </p:nvSpPr>
        <p:spPr>
          <a:xfrm>
            <a:off x="9413939" y="1912754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8834339" y="2551519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Obsolescence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8133715" y="3641725"/>
            <a:ext cx="331025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minimize inventory obsolescence by aligning production with actual demand, ensuring that products do not sit idle for extended periods.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6095365" y="2299970"/>
            <a:ext cx="5113655" cy="33597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49170"/>
            <a:ext cx="5198745" cy="33597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1066673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Reacts to Disruption Fast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" y="6042660"/>
            <a:ext cx="10727690" cy="8064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" y="1837055"/>
            <a:ext cx="10727690" cy="8064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111885" y="2773680"/>
            <a:ext cx="40220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Simulation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1111885" y="3102610"/>
            <a:ext cx="433832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simulates various disruption scenarios, providing actionable insights and enabling quick, data-driven decisions to mitigate risks.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7140575" y="2773680"/>
            <a:ext cx="40220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Agile Response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6870700" y="3102610"/>
            <a:ext cx="433832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rapidly reroutes shipments, reallocates production, and updates customer promise dates, ensuring minimal disruption to supply chain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&amp; Sustainability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57615" y="2980690"/>
            <a:ext cx="1580515" cy="342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01945" y="3018790"/>
            <a:ext cx="1580515" cy="34239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10080" y="3065145"/>
            <a:ext cx="1580515" cy="342392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57615" y="1154430"/>
            <a:ext cx="1580515" cy="342392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01945" y="1197610"/>
            <a:ext cx="1580515" cy="342392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10080" y="1207135"/>
            <a:ext cx="1580515" cy="342392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6202680"/>
            <a:ext cx="10727690" cy="8064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108836" y="639274"/>
            <a:ext cx="4366260" cy="10211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1" name="Image 8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660" y="788670"/>
            <a:ext cx="1682750" cy="628015"/>
          </a:xfrm>
          <a:prstGeom prst="rect">
            <a:avLst/>
          </a:prstGeom>
        </p:spPr>
      </p:pic>
      <p:sp>
        <p:nvSpPr>
          <p:cNvPr id="12" name="Shape 1"/>
          <p:cNvSpPr/>
          <p:nvPr/>
        </p:nvSpPr>
        <p:spPr>
          <a:xfrm>
            <a:off x="1455420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2"/>
          <p:cNvSpPr/>
          <p:nvPr/>
        </p:nvSpPr>
        <p:spPr>
          <a:xfrm>
            <a:off x="1455420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350010" y="2772410"/>
            <a:ext cx="27203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Manufacturing Landscape</a:t>
            </a:r>
            <a:endParaRPr lang="en-US" sz="1600" dirty="0"/>
          </a:p>
        </p:txBody>
      </p:sp>
      <p:sp>
        <p:nvSpPr>
          <p:cNvPr id="15" name="Shape 4"/>
          <p:cNvSpPr/>
          <p:nvPr/>
        </p:nvSpPr>
        <p:spPr>
          <a:xfrm>
            <a:off x="4900295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5"/>
          <p:cNvSpPr/>
          <p:nvPr/>
        </p:nvSpPr>
        <p:spPr>
          <a:xfrm>
            <a:off x="4900295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794885" y="2772410"/>
            <a:ext cx="27203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Maintenance</a:t>
            </a:r>
            <a:endParaRPr lang="en-US" sz="1600" dirty="0"/>
          </a:p>
        </p:txBody>
      </p:sp>
      <p:sp>
        <p:nvSpPr>
          <p:cNvPr id="18" name="Shape 7"/>
          <p:cNvSpPr/>
          <p:nvPr/>
        </p:nvSpPr>
        <p:spPr>
          <a:xfrm>
            <a:off x="8404860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8"/>
          <p:cNvSpPr/>
          <p:nvPr/>
        </p:nvSpPr>
        <p:spPr>
          <a:xfrm>
            <a:off x="8404860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276590" y="2772410"/>
            <a:ext cx="27203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Control</a:t>
            </a:r>
            <a:endParaRPr lang="en-US" sz="1600" dirty="0"/>
          </a:p>
        </p:txBody>
      </p:sp>
      <p:sp>
        <p:nvSpPr>
          <p:cNvPr id="21" name="Shape 10"/>
          <p:cNvSpPr/>
          <p:nvPr/>
        </p:nvSpPr>
        <p:spPr>
          <a:xfrm>
            <a:off x="1455420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1"/>
          <p:cNvSpPr/>
          <p:nvPr/>
        </p:nvSpPr>
        <p:spPr>
          <a:xfrm>
            <a:off x="1455420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1350010" y="4711065"/>
            <a:ext cx="27203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Production Planning</a:t>
            </a:r>
            <a:endParaRPr lang="en-US" sz="1600" dirty="0"/>
          </a:p>
        </p:txBody>
      </p:sp>
      <p:sp>
        <p:nvSpPr>
          <p:cNvPr id="24" name="Shape 13"/>
          <p:cNvSpPr/>
          <p:nvPr/>
        </p:nvSpPr>
        <p:spPr>
          <a:xfrm>
            <a:off x="4900295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4"/>
          <p:cNvSpPr/>
          <p:nvPr/>
        </p:nvSpPr>
        <p:spPr>
          <a:xfrm>
            <a:off x="4900295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4794885" y="4711065"/>
            <a:ext cx="27203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Supply Chain AI</a:t>
            </a:r>
            <a:endParaRPr lang="en-US" sz="1600" dirty="0"/>
          </a:p>
        </p:txBody>
      </p:sp>
      <p:sp>
        <p:nvSpPr>
          <p:cNvPr id="27" name="Shape 16"/>
          <p:cNvSpPr/>
          <p:nvPr/>
        </p:nvSpPr>
        <p:spPr>
          <a:xfrm>
            <a:off x="8404860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17"/>
          <p:cNvSpPr/>
          <p:nvPr/>
        </p:nvSpPr>
        <p:spPr>
          <a:xfrm>
            <a:off x="8404860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9" name="Text 18"/>
          <p:cNvSpPr/>
          <p:nvPr/>
        </p:nvSpPr>
        <p:spPr>
          <a:xfrm>
            <a:off x="8276590" y="4711065"/>
            <a:ext cx="27203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&amp; Sustainability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4385310"/>
            <a:ext cx="2234565" cy="17887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ug.png"/>
          <p:cNvPicPr>
            <a:picLocks noChangeAspect="1"/>
          </p:cNvPicPr>
          <p:nvPr/>
        </p:nvPicPr>
        <p:blipFill>
          <a:blip r:embed="rId4"/>
          <a:srcRect l="-4774" t="-14610" r="-3358" b="-10349"/>
          <a:stretch/>
        </p:blipFill>
        <p:spPr>
          <a:xfrm>
            <a:off x="2798445" y="4324350"/>
            <a:ext cx="8736965" cy="183832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2003425"/>
            <a:ext cx="2234565" cy="17887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ug.png"/>
          <p:cNvPicPr>
            <a:picLocks noChangeAspect="1"/>
          </p:cNvPicPr>
          <p:nvPr/>
        </p:nvPicPr>
        <p:blipFill>
          <a:blip r:embed="rId4"/>
          <a:srcRect l="-4774" t="-14610" r="-3358" b="-10349"/>
          <a:stretch/>
        </p:blipFill>
        <p:spPr>
          <a:xfrm>
            <a:off x="2798445" y="2010410"/>
            <a:ext cx="8736965" cy="183832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4530" y="901700"/>
            <a:ext cx="1071816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Cobots Monitor Human Safety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" y="4020185"/>
            <a:ext cx="10727690" cy="762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1459548" y="21781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1459548" y="21781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928106" y="2816949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Collaborative Safety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3524989" y="2355160"/>
            <a:ext cx="7188127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cobots use vision and force sensors to slow or stop operations when workers enter collaborative zones, ensuring human safety.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1507554" y="4547965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1507554" y="4547965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927954" y="5186730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Insights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524989" y="4667791"/>
            <a:ext cx="7188127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logs near-miss events and suggests layout changes to reduce pinch points, enhancing overall workplace safety and compliance.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40-d2r9gd1e3tpg8rchv5f0.jpg"/>
          <p:cNvPicPr>
            <a:picLocks noChangeAspect="1"/>
          </p:cNvPicPr>
          <p:nvPr/>
        </p:nvPicPr>
        <p:blipFill>
          <a:blip r:embed="rId3">
            <a:alphaModFix amt="10000"/>
          </a:blip>
          <a:srcRect l="12638" t="5848" r="12275" b="12863"/>
          <a:stretch/>
        </p:blipFill>
        <p:spPr>
          <a:xfrm>
            <a:off x="2540" y="-16510"/>
            <a:ext cx="1218946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7-d2r9gc9e3tpg8rchv5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3208655"/>
            <a:ext cx="9843135" cy="14878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37-d2r9gc9e3tpg8rchv5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5" y="1567815"/>
            <a:ext cx="9843135" cy="14878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25" y="1536700"/>
            <a:ext cx="2234565" cy="153225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90" y="708660"/>
            <a:ext cx="109728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Energy AI Shrinks Carbon Footprint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310062"/>
            <a:ext cx="410596" cy="1637554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35-d2r9gbpe3tpg8rchv580.jpg"/>
          <p:cNvPicPr>
            <a:picLocks noChangeAspect="1"/>
          </p:cNvPicPr>
          <p:nvPr/>
        </p:nvPicPr>
        <p:blipFill>
          <a:blip r:embed="rId7"/>
          <a:srcRect t="16966" b="16966"/>
          <a:stretch/>
        </p:blipFill>
        <p:spPr>
          <a:xfrm>
            <a:off x="9280525" y="1596390"/>
            <a:ext cx="2159635" cy="14268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38-d2r9gche3tpg8rchv5d0.png"/>
          <p:cNvPicPr>
            <a:picLocks noChangeAspect="1"/>
          </p:cNvPicPr>
          <p:nvPr/>
        </p:nvPicPr>
        <p:blipFill>
          <a:blip r:embed="rId8"/>
          <a:srcRect t="17901" b="17901"/>
          <a:stretch/>
        </p:blipFill>
        <p:spPr>
          <a:xfrm flipH="1">
            <a:off x="930275" y="3279775"/>
            <a:ext cx="2068830" cy="135255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9:37-d2r9gc9e3tpg8rchv5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55" y="4911090"/>
            <a:ext cx="9843135" cy="148780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9:12-d2r9g61e3tpg8rchv510.jpg"/>
          <p:cNvPicPr>
            <a:picLocks noChangeAspect="1"/>
          </p:cNvPicPr>
          <p:nvPr/>
        </p:nvPicPr>
        <p:blipFill>
          <a:blip r:embed="rId9"/>
          <a:srcRect t="441" b="441"/>
          <a:stretch/>
        </p:blipFill>
        <p:spPr>
          <a:xfrm>
            <a:off x="9283065" y="4939665"/>
            <a:ext cx="2159635" cy="1426845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360" y="3187065"/>
            <a:ext cx="2234565" cy="1532255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25" y="4905375"/>
            <a:ext cx="2234565" cy="1532255"/>
          </a:xfrm>
          <a:prstGeom prst="rect">
            <a:avLst/>
          </a:prstGeom>
        </p:spPr>
      </p:pic>
      <p:sp>
        <p:nvSpPr>
          <p:cNvPr id="14" name="Shape 1"/>
          <p:cNvSpPr/>
          <p:nvPr/>
        </p:nvSpPr>
        <p:spPr>
          <a:xfrm>
            <a:off x="1365314" y="15939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2"/>
          <p:cNvSpPr/>
          <p:nvPr/>
        </p:nvSpPr>
        <p:spPr>
          <a:xfrm>
            <a:off x="1365314" y="15939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785714" y="2198459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Energy Forecasting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2879725" y="1623060"/>
            <a:ext cx="61588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forecasts power demand, schedules high-load processes during off-peak tariffs, and identifies energy-saving opportunities.</a:t>
            </a:r>
            <a:endParaRPr lang="en-US" sz="1600" dirty="0"/>
          </a:p>
        </p:txBody>
      </p:sp>
      <p:sp>
        <p:nvSpPr>
          <p:cNvPr id="18" name="Shape 5"/>
          <p:cNvSpPr/>
          <p:nvPr/>
        </p:nvSpPr>
        <p:spPr>
          <a:xfrm>
            <a:off x="10205149" y="324434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6"/>
          <p:cNvSpPr/>
          <p:nvPr/>
        </p:nvSpPr>
        <p:spPr>
          <a:xfrm>
            <a:off x="10205149" y="324434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7"/>
          <p:cNvSpPr/>
          <p:nvPr/>
        </p:nvSpPr>
        <p:spPr>
          <a:xfrm>
            <a:off x="9625549" y="3848824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Sustainability Support</a:t>
            </a:r>
            <a:endParaRPr lang="en-US" sz="1600" dirty="0"/>
          </a:p>
        </p:txBody>
      </p:sp>
      <p:sp>
        <p:nvSpPr>
          <p:cNvPr id="21" name="Text 8"/>
          <p:cNvSpPr/>
          <p:nvPr/>
        </p:nvSpPr>
        <p:spPr>
          <a:xfrm>
            <a:off x="3121660" y="3267710"/>
            <a:ext cx="6158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supports corporate sustainability targets by reducing energy consumption and greenhouse gas emissions, aligning with regulatory requirements.</a:t>
            </a:r>
            <a:endParaRPr lang="en-US" sz="1600" dirty="0"/>
          </a:p>
        </p:txBody>
      </p:sp>
      <p:sp>
        <p:nvSpPr>
          <p:cNvPr id="22" name="Shape 9"/>
          <p:cNvSpPr/>
          <p:nvPr/>
        </p:nvSpPr>
        <p:spPr>
          <a:xfrm>
            <a:off x="1365314" y="496265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0"/>
          <p:cNvSpPr/>
          <p:nvPr/>
        </p:nvSpPr>
        <p:spPr>
          <a:xfrm>
            <a:off x="1365314" y="496265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11"/>
          <p:cNvSpPr/>
          <p:nvPr/>
        </p:nvSpPr>
        <p:spPr>
          <a:xfrm>
            <a:off x="785714" y="5567134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Reduction</a:t>
            </a:r>
            <a:endParaRPr lang="en-US" sz="1600" dirty="0"/>
          </a:p>
        </p:txBody>
      </p:sp>
      <p:sp>
        <p:nvSpPr>
          <p:cNvPr id="25" name="Text 12"/>
          <p:cNvSpPr/>
          <p:nvPr/>
        </p:nvSpPr>
        <p:spPr>
          <a:xfrm>
            <a:off x="2882265" y="4966335"/>
            <a:ext cx="61588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optimizing energy usage, AI helps cut utility bills, providing a clear return on investment while promoting environmental responsibility.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42-d2r9gdhe3tpg8rchv5i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222" y="0"/>
            <a:ext cx="3475021" cy="59136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42-d2r9gdhe3tpg8rchv5j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99180" y="3732530"/>
            <a:ext cx="4825365" cy="4083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42-d2r9gdhe3tpg8rchv5j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3627868"/>
            <a:ext cx="12192000" cy="408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66700" y="789305"/>
            <a:ext cx="89173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Workshop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0" y="6450330"/>
            <a:ext cx="12192000" cy="42164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42-d2r9gdhe3tpg8rchv5j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295" y="2919730"/>
            <a:ext cx="1927225" cy="192722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661035" y="1824355"/>
            <a:ext cx="37503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Tasks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516890" y="2188845"/>
            <a:ext cx="473519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manufacturing tasks such as quality checks, inventory counts, and maintenance schedules that could benefit from AI integration.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661035" y="4305300"/>
            <a:ext cx="37503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Suitability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516890" y="4658360"/>
            <a:ext cx="473519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 tasks based on data volume, repetition, safety criticality, and real-time decision needs to determine AI suitability.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7152640" y="1831340"/>
            <a:ext cx="37503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Rank Candidates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7018655" y="2188845"/>
            <a:ext cx="473519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Rank tasks with high scores as prime candidates for AI pilots, focusing on areas where downtime, defects, or waste reductions deliver measurable ROI.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7152640" y="4302760"/>
            <a:ext cx="375031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Investment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7018655" y="4658360"/>
            <a:ext cx="473519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 investment towards tasks identified as strong AI candidates to achieve the fastest and most impactful improvements.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ug.png"/>
          <p:cNvPicPr>
            <a:picLocks noChangeAspect="1"/>
          </p:cNvPicPr>
          <p:nvPr/>
        </p:nvPicPr>
        <p:blipFill>
          <a:blip r:embed="rId3"/>
          <a:srcRect l="-4774" t="-14610" r="-3358" b="-10349"/>
          <a:stretch/>
        </p:blipFill>
        <p:spPr>
          <a:xfrm>
            <a:off x="377190" y="4057015"/>
            <a:ext cx="9140825" cy="80518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12-d2r9g61e3tpg8rchv510.jpg"/>
          <p:cNvPicPr>
            <a:picLocks noChangeAspect="1"/>
          </p:cNvPicPr>
          <p:nvPr/>
        </p:nvPicPr>
        <p:blipFill>
          <a:blip r:embed="rId4"/>
          <a:srcRect t="26764" b="26764"/>
          <a:stretch/>
        </p:blipFill>
        <p:spPr>
          <a:xfrm>
            <a:off x="0" y="0"/>
            <a:ext cx="12191365" cy="377634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67410"/>
            <a:ext cx="101854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Maintenance Simulation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7945" y="5903595"/>
            <a:ext cx="1682750" cy="62801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flipV="1">
            <a:off x="594360" y="6167120"/>
            <a:ext cx="8506460" cy="762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30250" y="4306570"/>
            <a:ext cx="79146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Exercise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594360" y="4940935"/>
            <a:ext cx="10892155" cy="825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sample sensor data, simulate predictive maintenance to predict machine failures, schedule preventive work, and forecast uptime gains.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sg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746760" y="1559560"/>
            <a:ext cx="10918190" cy="16344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a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" y="-12700"/>
            <a:ext cx="17208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101523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Defect Detection Live Demo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36-d2r9gc1e3tpg8rchv5b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286" y="-12257"/>
            <a:ext cx="8457714" cy="224669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sg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746760" y="3194050"/>
            <a:ext cx="10918190" cy="163449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sg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746760" y="4803140"/>
            <a:ext cx="10918190" cy="163449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249045" y="1886585"/>
            <a:ext cx="95211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AI Application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1147104" y="2194574"/>
            <a:ext cx="98977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vision AI on product images to classify defects, demonstrating superior detection accuracy compared to manual inspection.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1249045" y="3508375"/>
            <a:ext cx="95211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Metrics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147104" y="3816364"/>
            <a:ext cx="9897792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 traceable quality metrics from AI analysis, providing actionable insights for process improvements.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1249045" y="5130165"/>
            <a:ext cx="95211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Savings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1147104" y="5438154"/>
            <a:ext cx="9897792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Calculate potential scrap savings from reduced defects, highlighting the financial benefits of AI-driven quality control.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05" y="1746250"/>
            <a:ext cx="5425440" cy="2330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2-d2r9gb1e3tpg8rchv55g.jpg"/>
          <p:cNvPicPr>
            <a:picLocks noChangeAspect="1"/>
          </p:cNvPicPr>
          <p:nvPr/>
        </p:nvPicPr>
        <p:blipFill>
          <a:blip r:embed="rId4"/>
          <a:srcRect l="17297" r="17297"/>
          <a:stretch/>
        </p:blipFill>
        <p:spPr>
          <a:xfrm>
            <a:off x="760095" y="1689735"/>
            <a:ext cx="4711065" cy="47999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67410"/>
            <a:ext cx="1002792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Manufacturing AI Cheat Sheet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760095" y="1687195"/>
            <a:ext cx="370840" cy="480187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348595" y="567055"/>
            <a:ext cx="1010285" cy="8756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4159250"/>
            <a:ext cx="5425440" cy="233045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6359525" y="2058035"/>
            <a:ext cx="40779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6228150" y="2390070"/>
            <a:ext cx="508432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concise table mapping production areas to AI roles and example tools, serving as a quick reference for shop-floor meetings and budget discussions.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6405880" y="4471035"/>
            <a:ext cx="40779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Selection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6274505" y="4803070"/>
            <a:ext cx="508432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selected AI solutions integrate with existing PLCs and MES platforms, avoiding siloed tools that fail to enhance overall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5" y="7261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&amp; Safety Governance Checklist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2-15:09:52-d2r9gg1e3tpg8rchv5ng.jpg"/>
          <p:cNvPicPr>
            <a:picLocks noChangeAspect="1"/>
          </p:cNvPicPr>
          <p:nvPr/>
        </p:nvPicPr>
        <p:blipFill>
          <a:blip r:embed="rId4"/>
          <a:srcRect l="-909" t="57034" r="909" b="24765"/>
          <a:stretch/>
        </p:blipFill>
        <p:spPr>
          <a:xfrm>
            <a:off x="803276" y="1571230"/>
            <a:ext cx="10693400" cy="1946369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2998470" y="5126990"/>
            <a:ext cx="2692400" cy="831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6609080" y="5074920"/>
            <a:ext cx="2692400" cy="831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0" y="6716395"/>
            <a:ext cx="12192000" cy="13843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qg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1086" y="-12257"/>
            <a:ext cx="6120914" cy="37798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976381" y="382930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Audits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900224" y="4137082"/>
            <a:ext cx="336088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 regular bias audits to ensure AI decisions are fair and unbiased, maintaining trust and accountability.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96974" y="382930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Privacy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520817" y="413708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data privacy and worker consent, especially when using AI for safety monitoring or process optimization.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77612" y="382930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Compliance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101455" y="4137082"/>
            <a:ext cx="33608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AI implementations with OSHA and labor agreements to protect employee rights and ensure safe working conditions.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8-d2r9gche3tpg8rchv5e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59825" y="1498795"/>
            <a:ext cx="5200339" cy="2304488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8-d2r9gche3tpg8rchv5e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6259825" y="4046219"/>
            <a:ext cx="5200339" cy="2304488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38-d2r9gche3tpg8rchv5e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31838" y="4046219"/>
            <a:ext cx="5200339" cy="2304488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39-d2r9gcpe3tpg8rchv5e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8" y="1498795"/>
            <a:ext cx="5200339" cy="2304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90" y="789305"/>
            <a:ext cx="1051369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8456930" y="0"/>
            <a:ext cx="3735070" cy="50927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07-d2r9g4pe3tpg8rchv4qg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9" y="6542213"/>
            <a:ext cx="6120914" cy="37798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193800" y="1748155"/>
            <a:ext cx="463613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Small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902335" y="2000250"/>
            <a:ext cx="502920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a single high-impact task like vibration monitoring, defining clear baseline metrics for OEE and defect rates.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193800" y="4232275"/>
            <a:ext cx="463613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Pilot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902335" y="4484370"/>
            <a:ext cx="502920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 a four-week pilot with volunteer teams, capturing ROI data and identifying areas for improvement.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6691630" y="1748155"/>
            <a:ext cx="463613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Gradually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6400165" y="2000250"/>
            <a:ext cx="502920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AI to additional areas like quality vision and scheduling, ensuring continuous training and safety oversight.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6691630" y="4232275"/>
            <a:ext cx="463613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Sustainable Adoption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6400165" y="4484370"/>
            <a:ext cx="502920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 continuous training and safety oversight to ensure sustainable AI adoption across the manufacturing floor.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25-d2r9g99e3tpg8rchv520.jpg"/>
          <p:cNvPicPr>
            <a:picLocks noChangeAspect="1"/>
          </p:cNvPicPr>
          <p:nvPr/>
        </p:nvPicPr>
        <p:blipFill>
          <a:blip r:embed="rId3"/>
          <a:srcRect l="11713" t="10621" r="11713"/>
          <a:stretch/>
        </p:blipFill>
        <p:spPr>
          <a:xfrm>
            <a:off x="918845" y="1797050"/>
            <a:ext cx="3571875" cy="41681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4"/>
          <a:srcRect t="33" b="33"/>
          <a:stretch/>
        </p:blipFill>
        <p:spPr>
          <a:xfrm>
            <a:off x="7772400" y="1703070"/>
            <a:ext cx="956945" cy="95694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4"/>
          <a:srcRect t="33" b="33"/>
          <a:stretch/>
        </p:blipFill>
        <p:spPr>
          <a:xfrm>
            <a:off x="7772400" y="3981450"/>
            <a:ext cx="956945" cy="95694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q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086" y="-12257"/>
            <a:ext cx="6120914" cy="37798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0" y="6541770"/>
            <a:ext cx="7772400" cy="31305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2108836" y="639274"/>
            <a:ext cx="4366260" cy="10211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0250" y="1127760"/>
            <a:ext cx="4716145" cy="7620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4940" y="6226810"/>
            <a:ext cx="1682750" cy="62801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8005445" y="1966278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5532120" y="2793365"/>
            <a:ext cx="61918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8005445" y="4244658"/>
            <a:ext cx="49085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5420995" y="5058410"/>
            <a:ext cx="62382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85" y="2225040"/>
            <a:ext cx="4871085" cy="837009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831215" y="4104640"/>
            <a:ext cx="2379980" cy="5137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1215" y="4192905"/>
            <a:ext cx="237998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3642995" y="4104640"/>
            <a:ext cx="2379980" cy="5137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42995" y="4192905"/>
            <a:ext cx="237998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2-15:09:43-d2r9gdpe3tpg8rchv5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663575"/>
            <a:ext cx="545465" cy="52324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850" y="743585"/>
            <a:ext cx="10047605" cy="9461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2-15:09:43-d2r9gdpe3tpg8rchv5m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975" y="941705"/>
            <a:ext cx="5454015" cy="534162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43-d2r9gdpe3tpg8rchv5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450" y="5785485"/>
            <a:ext cx="496570" cy="47752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0" y="6343015"/>
            <a:ext cx="12192000" cy="51498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75" y="5655310"/>
            <a:ext cx="1682750" cy="628015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225" y="6012815"/>
            <a:ext cx="613156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Manufacturing Landscape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" y="1659255"/>
            <a:ext cx="11506835" cy="42240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8-d2r9gche3tpg8rchv5d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2515"/>
            <a:ext cx="12192000" cy="7200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3475" y="6981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Runs Your Machines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2370455" y="3622675"/>
            <a:ext cx="3693160" cy="1143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6092190" y="3660775"/>
            <a:ext cx="3693160" cy="1143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48030" y="2110740"/>
            <a:ext cx="32143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Manufacturing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97230" y="2858135"/>
            <a:ext cx="3326765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already integrated into manufacturing processes, from predictive maintenance to quality control, enhancing efficiency and reducing downtime. It allows real-time monitoring and optimization of production lines, ensuring higher throughput and quality.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467860" y="2110740"/>
            <a:ext cx="32143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Collaboration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417060" y="2858135"/>
            <a:ext cx="3326765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augments human capabilities by handling repetitive tasks, freeing engineers and managers to focus on strategic decisions, innovation, and complex problem-solving, ensuring a more efficient and productive workflow.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065135" y="2110740"/>
            <a:ext cx="321437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Future-Proofing Manufacturing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014970" y="2858135"/>
            <a:ext cx="3326765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Adopting AI prepares manufacturing operations for future challenges by enabling predictive insights, adaptive scheduling, and continuous improvement, keeping plants competitive in a rapidly evolving industrial landscape.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3-d2r9gb9e3tpg8rchv56g.png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3088005" y="1890395"/>
            <a:ext cx="8442325" cy="18510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894461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Shop-Floor Partnership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33-d2r9gb9e3tpg8rchv56g.png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821055" y="4236720"/>
            <a:ext cx="8442325" cy="18510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34-d2r9gbhe3tpg8rchv5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" y="1817370"/>
            <a:ext cx="2016760" cy="20167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34-d2r9gbhe3tpg8rchv57g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39910" y="4100195"/>
            <a:ext cx="2016760" cy="201676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36-d2r9gc1e3tpg8rchv59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395" y="645160"/>
            <a:ext cx="1086485" cy="108648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023360" y="2091690"/>
            <a:ext cx="47517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Responsibilities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904615" y="2399030"/>
            <a:ext cx="732663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data-intensive tasks like defect detection, schedule optimization, and real-time monitoring, ensuring precision and consistency across operations without human error.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756410" y="4438015"/>
            <a:ext cx="47517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Responsibilities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1637665" y="4745355"/>
            <a:ext cx="732663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retain control over strategic planning, safety oversight, and ethical considerations, ensuring that AI-driven decisions align with company values and regulatory standards, maintaining trust and accountability.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Maintenance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43-d2r9gdpe3tpg8rchv5m0.jpg"/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0" y="752"/>
            <a:ext cx="12192001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40-d2r9gd1e3tpg8rchv5f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9088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41-d2r9gd9e3tpg8rchv5g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43" y="4177029"/>
            <a:ext cx="5200339" cy="2304488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41-d2r9gd9e3tpg8rchv5g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14" y="4177029"/>
            <a:ext cx="5200339" cy="2304488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41-d2r9gd9e3tpg8rchv5g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43" y="1562992"/>
            <a:ext cx="5200339" cy="2304488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9:41-d2r9gd9e3tpg8rchv5g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14" y="1562992"/>
            <a:ext cx="5200339" cy="2304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Sensors Forecast Failures Early</a:t>
            </a:r>
            <a:endParaRPr lang="en-US" sz="1600" dirty="0"/>
          </a:p>
        </p:txBody>
      </p:sp>
      <p:pic>
        <p:nvPicPr>
          <p:cNvPr id="9" name="Image 6" descr="https://kimi-img.moonshot.cn/pub/slides/slides_tmpl/image/25-09-02-15:09:41-d2r9gd9e3tpg8rchv5h0.png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532890" y="1449705"/>
            <a:ext cx="3587115" cy="5867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8710" y="1069340"/>
            <a:ext cx="4046220" cy="76200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2-15:09:38-d2r9gche3tpg8rchv5dg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674485"/>
            <a:ext cx="12192000" cy="198120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2-15:09:41-d2r9gd9e3tpg8rchv5h0.png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7242175" y="1404620"/>
            <a:ext cx="3587115" cy="586740"/>
          </a:xfrm>
          <a:prstGeom prst="rect">
            <a:avLst/>
          </a:prstGeom>
        </p:spPr>
      </p:pic>
      <p:pic>
        <p:nvPicPr>
          <p:cNvPr id="14" name="Image 11" descr="https://kimi-img.moonshot.cn/pub/slides/slides_tmpl/image/25-09-02-15:09:41-d2r9gd9e3tpg8rchv5h0.png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570990" y="4064635"/>
            <a:ext cx="3587115" cy="586740"/>
          </a:xfrm>
          <a:prstGeom prst="rect">
            <a:avLst/>
          </a:prstGeom>
        </p:spPr>
      </p:pic>
      <p:pic>
        <p:nvPicPr>
          <p:cNvPr id="15" name="Image 12" descr="https://kimi-img.moonshot.cn/pub/slides/slides_tmpl/image/25-09-02-15:09:41-d2r9gd9e3tpg8rchv5h0.png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7280275" y="4019550"/>
            <a:ext cx="3587115" cy="586740"/>
          </a:xfrm>
          <a:prstGeom prst="rect">
            <a:avLst/>
          </a:prstGeom>
        </p:spPr>
      </p:pic>
      <p:sp>
        <p:nvSpPr>
          <p:cNvPr id="16" name="Text 1"/>
          <p:cNvSpPr/>
          <p:nvPr/>
        </p:nvSpPr>
        <p:spPr>
          <a:xfrm>
            <a:off x="23417530" y="195199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omic Book" pitchFamily="34" charset="0"/>
                <a:ea typeface="Comic Book" pitchFamily="34" charset="-122"/>
                <a:cs typeface="Comic Book" pitchFamily="34" charset="-120"/>
              </a:rPr>
              <a:t> </a:t>
            </a:r>
            <a:endParaRPr lang="en-US" sz="1600" dirty="0"/>
          </a:p>
        </p:txBody>
      </p:sp>
      <p:sp>
        <p:nvSpPr>
          <p:cNvPr id="17" name="Text 2"/>
          <p:cNvSpPr/>
          <p:nvPr/>
        </p:nvSpPr>
        <p:spPr>
          <a:xfrm>
            <a:off x="1758950" y="1595755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18" name="Text 3"/>
          <p:cNvSpPr/>
          <p:nvPr/>
        </p:nvSpPr>
        <p:spPr>
          <a:xfrm>
            <a:off x="1059570" y="2051484"/>
            <a:ext cx="47413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Sensors collect real-time data on machine performance, including temperature, vibration, and acoustic signals, providing a comprehensive view of equipment health.</a:t>
            </a:r>
            <a:endParaRPr lang="en-US" sz="1600" dirty="0"/>
          </a:p>
        </p:txBody>
      </p:sp>
      <p:sp>
        <p:nvSpPr>
          <p:cNvPr id="19" name="Text 4"/>
          <p:cNvSpPr/>
          <p:nvPr/>
        </p:nvSpPr>
        <p:spPr>
          <a:xfrm>
            <a:off x="1797050" y="4210685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20" name="Text 5"/>
          <p:cNvSpPr/>
          <p:nvPr/>
        </p:nvSpPr>
        <p:spPr>
          <a:xfrm>
            <a:off x="1059570" y="4637663"/>
            <a:ext cx="47413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analyze sensor data to predict potential failures days in advance, enabling proactive maintenance scheduling and reducing unexpected downtime.</a:t>
            </a:r>
            <a:endParaRPr lang="en-US" sz="1600" dirty="0"/>
          </a:p>
        </p:txBody>
      </p:sp>
      <p:sp>
        <p:nvSpPr>
          <p:cNvPr id="21" name="Text 6"/>
          <p:cNvSpPr/>
          <p:nvPr/>
        </p:nvSpPr>
        <p:spPr>
          <a:xfrm>
            <a:off x="7468235" y="1550670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Savings</a:t>
            </a:r>
            <a:endParaRPr lang="en-US" sz="1600" dirty="0"/>
          </a:p>
        </p:txBody>
      </p:sp>
      <p:sp>
        <p:nvSpPr>
          <p:cNvPr id="22" name="Text 7"/>
          <p:cNvSpPr/>
          <p:nvPr/>
        </p:nvSpPr>
        <p:spPr>
          <a:xfrm>
            <a:off x="6557887" y="2051484"/>
            <a:ext cx="47413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predicting failures early, maintenance teams can order parts and schedule repairs during planned downtimes, minimizing production disruptions and lowering emergency repair costs.</a:t>
            </a:r>
            <a:endParaRPr lang="en-US" sz="1600" dirty="0"/>
          </a:p>
        </p:txBody>
      </p:sp>
      <p:sp>
        <p:nvSpPr>
          <p:cNvPr id="23" name="Text 8"/>
          <p:cNvSpPr/>
          <p:nvPr/>
        </p:nvSpPr>
        <p:spPr>
          <a:xfrm>
            <a:off x="7506335" y="4165600"/>
            <a:ext cx="3168650" cy="26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Reliability</a:t>
            </a:r>
            <a:endParaRPr lang="en-US" sz="1600" dirty="0"/>
          </a:p>
        </p:txBody>
      </p:sp>
      <p:sp>
        <p:nvSpPr>
          <p:cNvPr id="24" name="Text 9"/>
          <p:cNvSpPr/>
          <p:nvPr/>
        </p:nvSpPr>
        <p:spPr>
          <a:xfrm>
            <a:off x="6557887" y="4637663"/>
            <a:ext cx="47413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maintenance ensures machines operate at peak efficiency, extending their lifespan and reducing the risk of catastrophic failures that impact production quality.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" y="1854835"/>
            <a:ext cx="11041380" cy="25927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26-d2r9g9he3tpg8rchv52g.jpg"/>
          <p:cNvPicPr>
            <a:picLocks noChangeAspect="1"/>
          </p:cNvPicPr>
          <p:nvPr/>
        </p:nvPicPr>
        <p:blipFill>
          <a:blip r:embed="rId4">
            <a:alphaModFix amt="32000"/>
          </a:blip>
          <a:srcRect t="32569" b="32569"/>
          <a:stretch/>
        </p:blipFill>
        <p:spPr>
          <a:xfrm>
            <a:off x="702310" y="1854835"/>
            <a:ext cx="11041380" cy="259207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35-d2r9gbpe3tpg8rchv580.jpg"/>
          <p:cNvPicPr>
            <a:picLocks noChangeAspect="1"/>
          </p:cNvPicPr>
          <p:nvPr/>
        </p:nvPicPr>
        <p:blipFill>
          <a:blip r:embed="rId5"/>
          <a:srcRect l="11713" r="11713"/>
          <a:stretch/>
        </p:blipFill>
        <p:spPr>
          <a:xfrm>
            <a:off x="7924801" y="1641644"/>
            <a:ext cx="3571874" cy="4663722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Schedules Downtime Smartly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79755" y="4759960"/>
            <a:ext cx="502158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Scheduling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374650" y="5106670"/>
            <a:ext cx="710057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balance failure probabilities with production demands, automatically scheduling maintenance during low-priority periods to minimize impact on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1321</Words>
  <Application>Microsoft Office PowerPoint</Application>
  <PresentationFormat>Widescreen</PresentationFormat>
  <Paragraphs>195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Comic Book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on the Factory Floor</dc:title>
  <dc:subject>AI on the Factory Floor</dc:subject>
  <dc:creator>Kimi</dc:creator>
  <cp:lastModifiedBy>Sean</cp:lastModifiedBy>
  <cp:revision>2</cp:revision>
  <dcterms:created xsi:type="dcterms:W3CDTF">2025-12-02T07:17:58Z</dcterms:created>
  <dcterms:modified xsi:type="dcterms:W3CDTF">2025-12-02T07:18:32Z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on the Factory Floor","ContentProducer":"001191110108MACG2KBH8F10000","ProduceID":"d4n933ftuanmhll5lvug","ReservedCode1":"","ContentPropagator":"001191110108MACG2KBH8F20000","PropagateID":"d4n933ftuanmhll5lvug","ReservedCode2":""}</vt:lpwstr>
  </property>
</Properties>
</file>